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89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82CC4-1308-4E18-959A-994C7EF7A7B1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20A8D-E2E6-4255-8A09-288DE4728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20A8D-E2E6-4255-8A09-288DE47280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038040" cy="22768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332656"/>
            <a:ext cx="6516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ndara" pitchFamily="34" charset="0"/>
              </a:rPr>
              <a:t> НОВОЧЕРКАССКАЯ ГОРОДСКАЯ ПРОФСОЮЗНАЯ ОРГАНИЗАЦИЯ</a:t>
            </a:r>
            <a:r>
              <a:rPr lang="ru-RU" dirty="0" smtClean="0">
                <a:latin typeface="Candara" pitchFamily="34" charset="0"/>
              </a:rPr>
              <a:t/>
            </a:r>
            <a:br>
              <a:rPr lang="ru-RU" dirty="0" smtClean="0">
                <a:latin typeface="Candara" pitchFamily="34" charset="0"/>
              </a:rPr>
            </a:br>
            <a:r>
              <a:rPr lang="ru-RU" b="1" dirty="0" smtClean="0">
                <a:latin typeface="Candara" pitchFamily="34" charset="0"/>
              </a:rPr>
              <a:t>Ростовской областной организации Профсоюза</a:t>
            </a:r>
            <a:r>
              <a:rPr lang="ru-RU" dirty="0" smtClean="0">
                <a:latin typeface="Candara" pitchFamily="34" charset="0"/>
              </a:rPr>
              <a:t/>
            </a:r>
            <a:br>
              <a:rPr lang="ru-RU" dirty="0" smtClean="0">
                <a:latin typeface="Candara" pitchFamily="34" charset="0"/>
              </a:rPr>
            </a:br>
            <a:r>
              <a:rPr lang="ru-RU" b="1" dirty="0" smtClean="0">
                <a:latin typeface="Candara" pitchFamily="34" charset="0"/>
              </a:rPr>
              <a:t>работников народного образования и науки</a:t>
            </a:r>
            <a:r>
              <a:rPr lang="ru-RU" dirty="0" smtClean="0">
                <a:latin typeface="Candara" pitchFamily="34" charset="0"/>
              </a:rPr>
              <a:t/>
            </a:r>
            <a:br>
              <a:rPr lang="ru-RU" dirty="0" smtClean="0">
                <a:latin typeface="Candara" pitchFamily="34" charset="0"/>
              </a:rPr>
            </a:br>
            <a:r>
              <a:rPr lang="ru-RU" b="1" dirty="0" smtClean="0">
                <a:latin typeface="Candara" pitchFamily="34" charset="0"/>
              </a:rPr>
              <a:t>Российской Федерации</a:t>
            </a:r>
            <a:endParaRPr lang="ru-RU" dirty="0">
              <a:latin typeface="Candara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63691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684584" y="2708920"/>
            <a:ext cx="1080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Актуальные вопросы охраны труда 2021 г.</a:t>
            </a:r>
            <a:endParaRPr lang="ru-RU" sz="6600" b="1" i="1" dirty="0">
              <a:solidFill>
                <a:schemeClr val="tx2">
                  <a:lumMod val="50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4869160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27784" y="5380672"/>
            <a:ext cx="6516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Candara" pitchFamily="34" charset="0"/>
              </a:rPr>
              <a:t>Подготовил – </a:t>
            </a:r>
            <a:r>
              <a:rPr lang="ru-RU" sz="2400" b="1" dirty="0" err="1" smtClean="0">
                <a:latin typeface="Candara" pitchFamily="34" charset="0"/>
              </a:rPr>
              <a:t>Шаин</a:t>
            </a:r>
            <a:r>
              <a:rPr lang="ru-RU" sz="2400" b="1" dirty="0" smtClean="0">
                <a:latin typeface="Candara" pitchFamily="34" charset="0"/>
              </a:rPr>
              <a:t> Геннадий Павлович, внештатный инспектор по охране труда НГОП, контактный телефон - 89525738597</a:t>
            </a:r>
            <a:endParaRPr lang="ru-RU" sz="24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520" y="33265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002060"/>
                </a:solidFill>
              </a:rPr>
              <a:t>Изменение 1. Скорректировали список документов для организации и проведения предварительных медосмотров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2420888"/>
            <a:ext cx="802838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В направлении теперь нужно указывать номера полиса ОМС и ДМС (</a:t>
            </a:r>
            <a:r>
              <a:rPr lang="ru-RU" sz="2800" b="1" dirty="0" smtClean="0">
                <a:latin typeface="Bahnschrift" pitchFamily="34" charset="0"/>
              </a:rPr>
              <a:t>если есть)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0" y="234888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3501008"/>
            <a:ext cx="802838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Полис работнику нужно предъявить во врачебную комисси</a:t>
            </a:r>
            <a:r>
              <a:rPr lang="ru-RU" sz="2800" b="1" dirty="0" smtClean="0">
                <a:latin typeface="Bahnschrift" pitchFamily="34" charset="0"/>
              </a:rPr>
              <a:t>ю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0" y="3429000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4725144"/>
            <a:ext cx="8028384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Сведения о проведенной диспансеризации </a:t>
            </a:r>
            <a:r>
              <a:rPr lang="ru-RU" sz="2800" b="1" dirty="0" err="1" smtClean="0">
                <a:latin typeface="Bahnschrift" pitchFamily="34" charset="0"/>
              </a:rPr>
              <a:t>медорганизация</a:t>
            </a:r>
            <a:r>
              <a:rPr lang="ru-RU" sz="2800" b="1" dirty="0" smtClean="0">
                <a:latin typeface="Bahnschrift" pitchFamily="34" charset="0"/>
              </a:rPr>
              <a:t> теперь должна запросить сама в порядке электронного обмена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0" y="465313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1844824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Изменение 2. Для периодических медосмотров разрешили использовать мобильные врачебные бригады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44824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23528" y="2348880"/>
            <a:ext cx="8820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andara" pitchFamily="34" charset="0"/>
              </a:rPr>
              <a:t>Периодический осмотр разрешили проводить, в том числе, и с использование мобильных бригад врачей-специалистов,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но до этого необходимо пройти диагностические исследования в медицинской организации. (п.4 приказа № 29н от 28.01.2021).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249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Изменение 3. Заменили список контингентов</a:t>
            </a:r>
            <a:endParaRPr lang="ru-RU" sz="3200" dirty="0" smtClean="0">
              <a:solidFill>
                <a:schemeClr val="tx2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736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827584" y="1556792"/>
            <a:ext cx="741682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Candara" pitchFamily="34" charset="0"/>
              </a:rPr>
              <a:t>Список контингентов заменили списком работников, подлежащих предварительному и периодическому медосмотру. Требования к документу, заменившему список контингентов, перечислены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в пункте 21 прил.1 к приказу № 29н от 28.01.2021.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65313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 новым правилам:</a:t>
            </a:r>
            <a:r>
              <a:rPr lang="ru-RU" sz="2800" dirty="0" smtClean="0">
                <a:solidFill>
                  <a:srgbClr val="FF0000"/>
                </a:solidFill>
              </a:rPr>
              <a:t> достаточно будет указать должность и наименование вредных факторов, установленных в ходе СОУТ.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84584" y="3068960"/>
            <a:ext cx="1080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latin typeface="Candara" pitchFamily="34" charset="0"/>
              </a:rPr>
              <a:t>Спасибо за внимание!</a:t>
            </a:r>
            <a:endParaRPr lang="ru-RU" sz="6600" b="1" i="1" dirty="0">
              <a:solidFill>
                <a:schemeClr val="tx2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5380672"/>
            <a:ext cx="6516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Candara" pitchFamily="34" charset="0"/>
              </a:rPr>
              <a:t>Подготовил – </a:t>
            </a:r>
            <a:r>
              <a:rPr lang="ru-RU" sz="2400" b="1" dirty="0" err="1" smtClean="0">
                <a:latin typeface="Candara" pitchFamily="34" charset="0"/>
              </a:rPr>
              <a:t>Шаин</a:t>
            </a:r>
            <a:r>
              <a:rPr lang="ru-RU" sz="2400" b="1" dirty="0" smtClean="0">
                <a:latin typeface="Candara" pitchFamily="34" charset="0"/>
              </a:rPr>
              <a:t> Геннадий Павлович, внештатный инспектор по охране труда </a:t>
            </a:r>
            <a:r>
              <a:rPr lang="ru-RU" sz="2400" b="1" dirty="0" smtClean="0">
                <a:latin typeface="Candara" pitchFamily="34" charset="0"/>
              </a:rPr>
              <a:t>НГОП</a:t>
            </a:r>
            <a:endParaRPr lang="ru-RU" sz="2400" dirty="0">
              <a:latin typeface="Candara" pitchFamily="34" charset="0"/>
            </a:endParaRPr>
          </a:p>
        </p:txBody>
      </p:sp>
      <p:pic>
        <p:nvPicPr>
          <p:cNvPr id="6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2232248" cy="249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atin typeface="Bahnschrift" pitchFamily="34" charset="0"/>
              </a:rPr>
              <a:t>Внеочередная проверка знаний по охране труда</a:t>
            </a:r>
            <a:endParaRPr lang="ru-RU" sz="3600" b="1" dirty="0">
              <a:latin typeface="Bahnschrift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64583" cy="1412776"/>
          </a:xfrm>
          <a:prstGeom prst="rect">
            <a:avLst/>
          </a:prstGeom>
          <a:noFill/>
        </p:spPr>
      </p:pic>
      <p:pic>
        <p:nvPicPr>
          <p:cNvPr id="1026" name="Picture 2" descr="https://www.vippng.com/png/full/396-3961185_document-png-circle-document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936104" cy="9356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51720" y="1628800"/>
            <a:ext cx="6516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andara" pitchFamily="34" charset="0"/>
              </a:rPr>
              <a:t>Письмо Минтруда России </a:t>
            </a:r>
          </a:p>
          <a:p>
            <a:pPr algn="ctr"/>
            <a:r>
              <a:rPr lang="ru-RU" sz="3200" b="1" dirty="0" smtClean="0">
                <a:latin typeface="Candara" pitchFamily="34" charset="0"/>
              </a:rPr>
              <a:t>от 14.01.2021 г. № 15-2/10/В-167</a:t>
            </a:r>
            <a:endParaRPr lang="ru-RU" sz="3200" dirty="0">
              <a:latin typeface="Candara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99695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0" y="314096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068960"/>
            <a:ext cx="802838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Найти аккредитованную организацию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0" y="422108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3645024"/>
            <a:ext cx="8028384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Пройти проверку знаний на базе данной организации руководителю + обученным охране труда, получить отметку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9512" y="554501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5042118"/>
            <a:ext cx="8028384" cy="18158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Прошедшие внеочередную проверку знаний обучают сотрудников образовательного учреждения, оформляем протокол + приказ руководителя</a:t>
            </a:r>
            <a:endParaRPr lang="ru-RU" sz="2800" b="1" dirty="0"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doneast.su/media/k2/items/cache/5ba0ce4fb25e6baf97c680536d74046a_XL.jpg"/>
          <p:cNvPicPr>
            <a:picLocks noChangeAspect="1" noChangeArrowheads="1"/>
          </p:cNvPicPr>
          <p:nvPr/>
        </p:nvPicPr>
        <p:blipFill>
          <a:blip r:embed="rId2" cstate="print"/>
          <a:srcRect t="33387" b="33225"/>
          <a:stretch>
            <a:fillRect/>
          </a:stretch>
        </p:blipFill>
        <p:spPr bwMode="auto">
          <a:xfrm>
            <a:off x="251520" y="548680"/>
            <a:ext cx="5760640" cy="13548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2204864"/>
            <a:ext cx="802838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Bahnschrift" pitchFamily="34" charset="0"/>
              </a:rPr>
              <a:t>Прохождение внеочередной проверки знаний не влияет на длительность обучения по охране труда, которое ответственные по охране труда проходят 1 раз в три года! </a:t>
            </a:r>
            <a:r>
              <a:rPr lang="ru-RU" sz="2800" b="1" dirty="0" smtClean="0">
                <a:solidFill>
                  <a:srgbClr val="FF0000"/>
                </a:solidFill>
                <a:latin typeface="Bahnschrift" pitchFamily="34" charset="0"/>
              </a:rPr>
              <a:t>СРОКИ НЕ УДЛИНЯЮТСЯ!</a:t>
            </a:r>
            <a:endParaRPr lang="ru-RU" sz="28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869160"/>
            <a:ext cx="58564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ВНОСИМ ИЗМЕНЕНИЯ В ЛОКАЛЬНЫЕ НОРМАТИВНЫЕ АКТЫ</a:t>
            </a:r>
            <a:endParaRPr lang="ru-RU" sz="3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8640"/>
            <a:ext cx="73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atin typeface="Bahnschrift" pitchFamily="34" charset="0"/>
              </a:rPr>
              <a:t>Новые требования к условиям труда</a:t>
            </a:r>
            <a:endParaRPr lang="ru-RU" sz="3600" b="1" dirty="0">
              <a:latin typeface="Bahnschrift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64583" cy="141277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www.vippng.com/png/full/396-3961185_document-png-circle-document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936104" cy="93565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475656" y="1628800"/>
            <a:ext cx="70922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Candara" pitchFamily="34" charset="0"/>
              </a:rPr>
              <a:t>Постановление  Главного государственного врача санитарного врача от 02.12.2020 № 40 «Об утверждении санитарных правил СП 2.2.3670-20 "Санитарно-эпидемиологические требования к условиям труда"</a:t>
            </a:r>
          </a:p>
          <a:p>
            <a:r>
              <a:rPr lang="ru-RU" sz="3200" b="1" dirty="0" smtClean="0">
                <a:latin typeface="Candara" pitchFamily="34" charset="0"/>
              </a:rPr>
              <a:t/>
            </a:r>
            <a:br>
              <a:rPr lang="ru-RU" sz="3200" b="1" dirty="0" smtClean="0">
                <a:latin typeface="Candara" pitchFamily="34" charset="0"/>
              </a:rPr>
            </a:br>
            <a:endParaRPr lang="ru-RU" sz="3200" b="1" dirty="0">
              <a:latin typeface="Candar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www.doneast.su/media/k2/items/cache/5ba0ce4fb25e6baf97c680536d74046a_XL.jpg"/>
          <p:cNvPicPr>
            <a:picLocks noChangeAspect="1" noChangeArrowheads="1"/>
          </p:cNvPicPr>
          <p:nvPr/>
        </p:nvPicPr>
        <p:blipFill>
          <a:blip r:embed="rId4" cstate="print"/>
          <a:srcRect t="33387" b="33225"/>
          <a:stretch>
            <a:fillRect/>
          </a:stretch>
        </p:blipFill>
        <p:spPr bwMode="auto">
          <a:xfrm>
            <a:off x="323528" y="3789040"/>
            <a:ext cx="4896544" cy="11516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23528" y="5013176"/>
            <a:ext cx="85519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Срок действия  с 01.01.2021 по 01.01.2027 г.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Производственный контроль – обязанность работодателя!</a:t>
            </a:r>
            <a:endParaRPr lang="ru-RU" sz="3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Bahnschrift" pitchFamily="34" charset="0"/>
              </a:rPr>
              <a:t>В образовательной организации необходимо принять локальный нормативный акт –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Bahnschrift" pitchFamily="34" charset="0"/>
              </a:rPr>
              <a:t>Программу производственного контроля</a:t>
            </a:r>
            <a:endParaRPr lang="ru-RU" sz="2800" b="1" u="sng" dirty="0">
              <a:solidFill>
                <a:schemeClr val="accent6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2132856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844824"/>
            <a:ext cx="583264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Указать работников, ответственных за проведение контрольных мероприятий</a:t>
            </a:r>
            <a:endParaRPr lang="ru-RU" sz="2800" b="1" dirty="0">
              <a:latin typeface="Bahnschrift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35010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429000"/>
            <a:ext cx="5760640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" pitchFamily="34" charset="0"/>
              </a:rPr>
              <a:t>Определить перечень потенциально опасных факторов и объектов (зрительное напряжение при работе на компьютере, физические перегрузки опорно-двигательного аппарата и т.д.)</a:t>
            </a:r>
            <a:endParaRPr lang="ru-RU" sz="2800" b="1" dirty="0">
              <a:latin typeface="Bahnschrift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316416" y="1628800"/>
            <a:ext cx="72008" cy="47525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7020272" y="2492896"/>
            <a:ext cx="129614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020272" y="4509120"/>
            <a:ext cx="129614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doneast.su/media/k2/items/cache/5ba0ce4fb25e6baf97c680536d74046a_XL.jpg"/>
          <p:cNvPicPr>
            <a:picLocks noChangeAspect="1" noChangeArrowheads="1"/>
          </p:cNvPicPr>
          <p:nvPr/>
        </p:nvPicPr>
        <p:blipFill>
          <a:blip r:embed="rId2" cstate="print"/>
          <a:srcRect t="33387" b="33225"/>
          <a:stretch>
            <a:fillRect/>
          </a:stretch>
        </p:blipFill>
        <p:spPr bwMode="auto">
          <a:xfrm>
            <a:off x="251520" y="548680"/>
            <a:ext cx="4896544" cy="11516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1700808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ЕСЛИ В ОБРАЗОВАТЕЛЬНОЙ ОРГАНИЗАЦИИ ЕСТЬ ТРАНСПОРТНОЕ СРЕДСТВО + ВОДИТЕЛЬ</a:t>
            </a:r>
            <a:endParaRPr lang="ru-RU" sz="3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3501008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501008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www.vippng.com/png/full/396-3961185_document-png-circle-document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936104" cy="93565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5661248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47664" y="3789040"/>
            <a:ext cx="7092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Candara" pitchFamily="34" charset="0"/>
              </a:rPr>
              <a:t>Приказ Минтруда и </a:t>
            </a:r>
            <a:r>
              <a:rPr lang="ru-RU" sz="2800" b="1" dirty="0" err="1" smtClean="0">
                <a:latin typeface="Candara" pitchFamily="34" charset="0"/>
              </a:rPr>
              <a:t>соцразвития</a:t>
            </a:r>
            <a:r>
              <a:rPr lang="ru-RU" sz="2800" b="1" dirty="0" smtClean="0">
                <a:latin typeface="Candara" pitchFamily="34" charset="0"/>
              </a:rPr>
              <a:t> от 09.12.2020 № 871н «Об утверждении правил по охране труда на автомобильном транспорте»</a:t>
            </a:r>
            <a:endParaRPr lang="ru-RU" sz="3600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8641"/>
            <a:ext cx="7308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atin typeface="Bahnschrift" pitchFamily="34" charset="0"/>
              </a:rPr>
              <a:t>Изменения в закон о </a:t>
            </a:r>
            <a:r>
              <a:rPr lang="ru-RU" sz="3600" b="1" dirty="0" err="1" smtClean="0">
                <a:latin typeface="Bahnschrift" pitchFamily="34" charset="0"/>
              </a:rPr>
              <a:t>спецоценке</a:t>
            </a:r>
            <a:endParaRPr lang="ru-RU" sz="3600" b="1" dirty="0">
              <a:latin typeface="Bahnschrift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64583" cy="139173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www.vippng.com/png/full/396-3961185_document-png-circle-document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936104" cy="92171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475656" y="1628801"/>
            <a:ext cx="7092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Candara" pitchFamily="34" charset="0"/>
              </a:rPr>
              <a:t>Федеральный закон от 30.12.2020 № 503-ФЗ «О внесении изменений в статьи 8 и 11 Федерального закона «О специальной оценке условий труда»</a:t>
            </a:r>
          </a:p>
          <a:p>
            <a:pPr algn="ctr" fontAlgn="base"/>
            <a:r>
              <a:rPr lang="ru-RU" sz="2800" b="1" dirty="0" smtClean="0">
                <a:latin typeface="Candar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(вступил в силу с 1 января 2021 г.)</a:t>
            </a:r>
            <a:endParaRPr lang="ru-RU" sz="36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5616" y="4611231"/>
            <a:ext cx="802838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Bahnschrift" pitchFamily="34" charset="0"/>
              </a:rPr>
              <a:t>Все декларации соответствия условий труда стали бессрочными, в том  числе уже действующие. До 30.12. 2020 декларация действовала 5 лет!</a:t>
            </a:r>
            <a:endParaRPr lang="ru-RU" sz="28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908720"/>
            <a:ext cx="8028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ahnschrift" pitchFamily="34" charset="0"/>
              </a:rPr>
              <a:t>Декларация прекратит действие в трёх случаях:</a:t>
            </a:r>
            <a:endParaRPr lang="ru-RU" sz="36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pic>
        <p:nvPicPr>
          <p:cNvPr id="5" name="Picture 2" descr="https://www.doneast.su/media/k2/items/cache/5ba0ce4fb25e6baf97c680536d74046a_XL.jpg"/>
          <p:cNvPicPr>
            <a:picLocks noChangeAspect="1" noChangeArrowheads="1"/>
          </p:cNvPicPr>
          <p:nvPr/>
        </p:nvPicPr>
        <p:blipFill>
          <a:blip r:embed="rId3" cstate="print"/>
          <a:srcRect t="33387" b="33225"/>
          <a:stretch>
            <a:fillRect/>
          </a:stretch>
        </p:blipFill>
        <p:spPr bwMode="auto">
          <a:xfrm>
            <a:off x="179512" y="0"/>
            <a:ext cx="3744416" cy="8806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2276872"/>
            <a:ext cx="802838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Bahnschrift" pitchFamily="34" charset="0"/>
              </a:rPr>
              <a:t>у кого-то из работников будет выявлено профзаболевание </a:t>
            </a:r>
            <a:endParaRPr lang="ru-RU" sz="28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356992"/>
            <a:ext cx="802838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Bahnschrift" pitchFamily="34" charset="0"/>
              </a:rPr>
              <a:t>произойдёт несчастный случай на производстве по причине вредных и опасных факторов</a:t>
            </a:r>
            <a:endParaRPr lang="ru-RU" sz="28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941168"/>
            <a:ext cx="802838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Bahnschrift" pitchFamily="34" charset="0"/>
              </a:rPr>
              <a:t> инспектор ГИТ при проверке обнаружит нарушения в отношении работника или на рабочем месте</a:t>
            </a:r>
            <a:endParaRPr lang="ru-RU" sz="28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703836">
            <a:off x="1186394" y="2502463"/>
            <a:ext cx="7203539" cy="18722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Candara" pitchFamily="34" charset="0"/>
              </a:rPr>
              <a:t>ВНЕПЛАНОВАЯ СПЕЦОЦЕНКА</a:t>
            </a:r>
            <a:endParaRPr lang="ru-RU" sz="6000" b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88641"/>
            <a:ext cx="73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latin typeface="Bahnschrift" pitchFamily="34" charset="0"/>
              </a:rPr>
              <a:t>Изменения в проведении медицинского осмотра</a:t>
            </a:r>
            <a:endParaRPr lang="ru-RU" sz="3600" b="1" dirty="0">
              <a:latin typeface="Bahnschrift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edu21.cap.ru/home/4132/01.02.15/ijb5q38f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264583" cy="139173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www.vippng.com/png/full/396-3961185_document-png-circle-document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936104" cy="92171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475656" y="1628801"/>
            <a:ext cx="7092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Candara" pitchFamily="34" charset="0"/>
              </a:rPr>
              <a:t>Федеральный закон от </a:t>
            </a:r>
            <a:r>
              <a:rPr lang="ru-RU" sz="2800" b="1" dirty="0" smtClean="0">
                <a:latin typeface="Candara" pitchFamily="34" charset="0"/>
              </a:rPr>
              <a:t>28.01.2021 г. № 29н «Об утверждении Порядка проведения обязательных предварительных и периодических медосмотров….»</a:t>
            </a:r>
            <a:endParaRPr lang="ru-RU" sz="2800" b="1" dirty="0" smtClean="0">
              <a:latin typeface="Candara" pitchFamily="34" charset="0"/>
            </a:endParaRPr>
          </a:p>
          <a:p>
            <a:pPr algn="ctr" fontAlgn="base"/>
            <a:r>
              <a:rPr lang="ru-RU" sz="2800" b="1" dirty="0" smtClean="0">
                <a:latin typeface="Candara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вступает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в силу с 1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апреля </a:t>
            </a:r>
            <a:r>
              <a:rPr lang="ru-RU" sz="2800" b="1" dirty="0" smtClean="0">
                <a:solidFill>
                  <a:srgbClr val="FF0000"/>
                </a:solidFill>
                <a:latin typeface="Candara" pitchFamily="34" charset="0"/>
              </a:rPr>
              <a:t>2021 г.)</a:t>
            </a:r>
            <a:endParaRPr lang="ru-RU" sz="36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115616" y="5085184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Раздел 25 Приложения к </a:t>
            </a:r>
            <a:r>
              <a:rPr lang="ru-RU" sz="3200" b="1" dirty="0" smtClean="0">
                <a:solidFill>
                  <a:srgbClr val="FF0000"/>
                </a:solidFill>
                <a:latin typeface="Bahnschrift" pitchFamily="34" charset="0"/>
              </a:rPr>
              <a:t>ФЗ! Нет разделения по работникам разных уровней образования.</a:t>
            </a:r>
            <a:endParaRPr lang="ru-RU" sz="3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pic>
        <p:nvPicPr>
          <p:cNvPr id="14" name="Picture 2" descr="https://www.doneast.su/media/k2/items/cache/5ba0ce4fb25e6baf97c680536d74046a_XL.jpg"/>
          <p:cNvPicPr>
            <a:picLocks noChangeAspect="1" noChangeArrowheads="1"/>
          </p:cNvPicPr>
          <p:nvPr/>
        </p:nvPicPr>
        <p:blipFill>
          <a:blip r:embed="rId4" cstate="print"/>
          <a:srcRect t="33387" b="33225"/>
          <a:stretch>
            <a:fillRect/>
          </a:stretch>
        </p:blipFill>
        <p:spPr bwMode="auto">
          <a:xfrm>
            <a:off x="179512" y="4221088"/>
            <a:ext cx="3744416" cy="880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531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Геннадий Шаин</dc:creator>
  <cp:lastModifiedBy>ASUS</cp:lastModifiedBy>
  <cp:revision>9</cp:revision>
  <dcterms:created xsi:type="dcterms:W3CDTF">2021-02-14T11:10:09Z</dcterms:created>
  <dcterms:modified xsi:type="dcterms:W3CDTF">2021-02-14T18:35:53Z</dcterms:modified>
</cp:coreProperties>
</file>